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7" r:id="rId5"/>
    <p:sldId id="257" r:id="rId6"/>
    <p:sldId id="268" r:id="rId7"/>
    <p:sldId id="269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2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law\Documents\Data%20Analytics\Capstone%201\Capstone%20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law\Documents\Data%20Analytics\Capstone%201\Capstone%20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law\Documents\Data%20Analytics\Capstone%201\Capstone%20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fe66034bab3da2f/Documents/Capstone%20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fe66034bab3da2f/Documents/Capstone%20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cfe66034bab3da2f/Documents/Capstone%20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llaw\Documents\Data%20Analytics\Capstone%201\Capstone%20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00"/>
              <a:t>Comparison</a:t>
            </a:r>
            <a:r>
              <a:rPr lang="en-US" sz="1400" baseline="0"/>
              <a:t> of Revenue Cost and Profit for </a:t>
            </a:r>
            <a:r>
              <a:rPr lang="en-US" sz="1400"/>
              <a:t>Strategy 1 to Baseline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Model!$C$10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(Model!$C$12,Model!$C$16,Model!$C$18)</c:f>
              <c:numCache>
                <c:formatCode>_("$"* #,##0.00_);_("$"* \(#,##0.00\);_("$"* "-"??_);_(@_)</c:formatCode>
                <c:ptCount val="3"/>
                <c:pt idx="0">
                  <c:v>52830207</c:v>
                </c:pt>
                <c:pt idx="1">
                  <c:v>30320297.91999989</c:v>
                </c:pt>
                <c:pt idx="2">
                  <c:v>22509909.08000011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53-4452-9A40-2671CC3A205B}"/>
            </c:ext>
          </c:extLst>
        </c:ser>
        <c:ser>
          <c:idx val="1"/>
          <c:order val="1"/>
          <c:tx>
            <c:strRef>
              <c:f>Model!$D$10</c:f>
              <c:strCache>
                <c:ptCount val="1"/>
                <c:pt idx="0">
                  <c:v>Strategy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(Model!$D$12,Model!$D$16,Model!$D$18)</c:f>
              <c:numCache>
                <c:formatCode>_("$"* #,##0.00_);_("$"* \(#,##0.00\);_("$"* "-"??_);_(@_)</c:formatCode>
                <c:ptCount val="3"/>
                <c:pt idx="0">
                  <c:v>52082947</c:v>
                </c:pt>
                <c:pt idx="1">
                  <c:v>29476724.419999868</c:v>
                </c:pt>
                <c:pt idx="2">
                  <c:v>22606222.580000132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53-4452-9A40-2671CC3A205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60561343"/>
        <c:axId val="1160558015"/>
      </c:barChart>
      <c:catAx>
        <c:axId val="11605613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Metrics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558015"/>
        <c:crosses val="autoZero"/>
        <c:auto val="1"/>
        <c:lblAlgn val="ctr"/>
        <c:lblOffset val="100"/>
        <c:noMultiLvlLbl val="0"/>
      </c:catAx>
      <c:valAx>
        <c:axId val="1160558015"/>
        <c:scaling>
          <c:orientation val="minMax"/>
          <c:max val="60000000"/>
          <c:min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0561343"/>
        <c:crosses val="autoZero"/>
        <c:crossBetween val="between"/>
        <c:majorUnit val="10000000"/>
        <c:min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Comparison of Revenue Cost and Profit for Strategy 2 to Baseline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Model!$C$10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(Model!$C$12,Model!$C$16,Model!$C$18)</c:f>
              <c:numCache>
                <c:formatCode>_("$"* #,##0.00_);_("$"* \(#,##0.00\);_("$"* "-"??_);_(@_)</c:formatCode>
                <c:ptCount val="3"/>
                <c:pt idx="0">
                  <c:v>52830207</c:v>
                </c:pt>
                <c:pt idx="1">
                  <c:v>30320297.91999989</c:v>
                </c:pt>
                <c:pt idx="2">
                  <c:v>22509909.08000011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8A-4F06-93BC-8F845BD27174}"/>
            </c:ext>
          </c:extLst>
        </c:ser>
        <c:ser>
          <c:idx val="1"/>
          <c:order val="1"/>
          <c:tx>
            <c:strRef>
              <c:f>Model!$E$10</c:f>
              <c:strCache>
                <c:ptCount val="1"/>
                <c:pt idx="0">
                  <c:v>Strategy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(Model!$E$12,Model!$E$16,Model!$E$18)</c:f>
              <c:numCache>
                <c:formatCode>_("$"* #,##0.00_);_("$"* \(#,##0.00\);_("$"* "-"??_);_(@_)</c:formatCode>
                <c:ptCount val="3"/>
                <c:pt idx="0">
                  <c:v>53104417</c:v>
                </c:pt>
                <c:pt idx="1">
                  <c:v>30330939.619999889</c:v>
                </c:pt>
                <c:pt idx="2">
                  <c:v>22773477.380000111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8A-4F06-93BC-8F845BD271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7995647"/>
        <c:axId val="1217996895"/>
      </c:barChart>
      <c:catAx>
        <c:axId val="12179956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Metric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996895"/>
        <c:crosses val="autoZero"/>
        <c:auto val="1"/>
        <c:lblAlgn val="ctr"/>
        <c:lblOffset val="100"/>
        <c:noMultiLvlLbl val="0"/>
      </c:catAx>
      <c:valAx>
        <c:axId val="1217996895"/>
        <c:scaling>
          <c:orientation val="minMax"/>
          <c:max val="60000000"/>
          <c:min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7995647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Comparison of Revenue Cost and Profit for Strategy 3 to Baseline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Model!$C$10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(Model!$C$12,Model!$C$16,Model!$C$18)</c:f>
              <c:numCache>
                <c:formatCode>_("$"* #,##0.00_);_("$"* \(#,##0.00\);_("$"* "-"??_);_(@_)</c:formatCode>
                <c:ptCount val="3"/>
                <c:pt idx="0">
                  <c:v>52830207</c:v>
                </c:pt>
                <c:pt idx="1">
                  <c:v>30320297.91999989</c:v>
                </c:pt>
                <c:pt idx="2">
                  <c:v>22509909.08000011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91-4747-B9D3-3BE22CA071F6}"/>
            </c:ext>
          </c:extLst>
        </c:ser>
        <c:ser>
          <c:idx val="1"/>
          <c:order val="1"/>
          <c:tx>
            <c:strRef>
              <c:f>Model!$F$10</c:f>
              <c:strCache>
                <c:ptCount val="1"/>
                <c:pt idx="0">
                  <c:v>Strategy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(Model!$F$12,Model!$F$16,Model!$F$18)</c:f>
              <c:numCache>
                <c:formatCode>_("$"* #,##0.00_);_("$"* \(#,##0.00\);_("$"* "-"??_);_(@_)</c:formatCode>
                <c:ptCount val="3"/>
                <c:pt idx="0">
                  <c:v>53440286.5</c:v>
                </c:pt>
                <c:pt idx="1">
                  <c:v>29529400.834999867</c:v>
                </c:pt>
                <c:pt idx="2">
                  <c:v>23910885.665000133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91-4747-B9D3-3BE22CA071F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00122911"/>
        <c:axId val="900125407"/>
      </c:barChart>
      <c:catAx>
        <c:axId val="900122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Metric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0125407"/>
        <c:crosses val="autoZero"/>
        <c:auto val="1"/>
        <c:lblAlgn val="ctr"/>
        <c:lblOffset val="100"/>
        <c:noMultiLvlLbl val="0"/>
      </c:catAx>
      <c:valAx>
        <c:axId val="900125407"/>
        <c:scaling>
          <c:orientation val="minMax"/>
          <c:min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0122911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'[Capstone 1.xlsx]Model'!$B$12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1.xlsx]Model'!$C$10:$F$10</c:f>
              <c:strCache>
                <c:ptCount val="4"/>
                <c:pt idx="0">
                  <c:v>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'[Capstone 1.xlsx]Model'!$C$12:$F$12</c:f>
              <c:numCache>
                <c:formatCode>_("$"* #,##0.00_);_("$"* \(#,##0.00\);_("$"* "-"??_);_(@_)</c:formatCode>
                <c:ptCount val="4"/>
                <c:pt idx="0">
                  <c:v>52830207</c:v>
                </c:pt>
                <c:pt idx="1">
                  <c:v>52082947</c:v>
                </c:pt>
                <c:pt idx="2">
                  <c:v>53104417</c:v>
                </c:pt>
                <c:pt idx="3">
                  <c:v>53440286.5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7A-4C0D-BC57-CAAAB84487C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5038160"/>
        <c:axId val="1955045648"/>
      </c:barChart>
      <c:catAx>
        <c:axId val="19550381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Scenario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45648"/>
        <c:crosses val="autoZero"/>
        <c:auto val="1"/>
        <c:lblAlgn val="ctr"/>
        <c:lblOffset val="100"/>
        <c:noMultiLvlLbl val="0"/>
      </c:catAx>
      <c:valAx>
        <c:axId val="1955045648"/>
        <c:scaling>
          <c:orientation val="minMax"/>
          <c:max val="54000000"/>
          <c:min val="5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</a:t>
                </a:r>
                <a:r>
                  <a:rPr lang="en-US" baseline="0" dirty="0"/>
                  <a:t> Amount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38160"/>
        <c:crosses val="autoZero"/>
        <c:crossBetween val="between"/>
        <c:majorUnit val="1000000"/>
        <c:minorUnit val="1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'[Capstone 1.xlsx]Model'!$B$16</c:f>
              <c:strCache>
                <c:ptCount val="1"/>
                <c:pt idx="0">
                  <c:v>Total Cost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1.xlsx]Model'!$C$10:$F$10</c:f>
              <c:strCache>
                <c:ptCount val="4"/>
                <c:pt idx="0">
                  <c:v>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'[Capstone 1.xlsx]Model'!$C$16:$F$16</c:f>
              <c:numCache>
                <c:formatCode>_("$"* #,##0.00_);_("$"* \(#,##0.00\);_("$"* "-"??_);_(@_)</c:formatCode>
                <c:ptCount val="4"/>
                <c:pt idx="0">
                  <c:v>30320297.91999989</c:v>
                </c:pt>
                <c:pt idx="1">
                  <c:v>29476724.419999868</c:v>
                </c:pt>
                <c:pt idx="2">
                  <c:v>30330939.619999889</c:v>
                </c:pt>
                <c:pt idx="3">
                  <c:v>29529400.834999867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E7-46AA-9638-113DF2D4443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5038160"/>
        <c:axId val="1955045648"/>
      </c:barChart>
      <c:catAx>
        <c:axId val="19550381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Scenario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45648"/>
        <c:crosses val="autoZero"/>
        <c:auto val="1"/>
        <c:lblAlgn val="ctr"/>
        <c:lblOffset val="100"/>
        <c:noMultiLvlLbl val="0"/>
      </c:catAx>
      <c:valAx>
        <c:axId val="1955045648"/>
        <c:scaling>
          <c:orientation val="minMax"/>
          <c:max val="31000000"/>
          <c:min val="27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38160"/>
        <c:crosses val="autoZero"/>
        <c:crossBetween val="between"/>
        <c:majorUnit val="1000000"/>
        <c:minorUnit val="1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Gross Profit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'[Capstone 1.xlsx]Model'!$B$18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_(&quot;$&quot;* #,##0.0_);_(&quot;$&quot;* \(#,##0.0\);_(&quot;$&quot;* &quot;-&quot;?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'[Capstone 1.xlsx]Model'!$C$10:$F$10</c:f>
              <c:strCache>
                <c:ptCount val="4"/>
                <c:pt idx="0">
                  <c:v>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'[Capstone 1.xlsx]Model'!$C$18:$F$18</c:f>
              <c:numCache>
                <c:formatCode>_("$"* #,##0.00_);_("$"* \(#,##0.00\);_("$"* "-"??_);_(@_)</c:formatCode>
                <c:ptCount val="4"/>
                <c:pt idx="0">
                  <c:v>22509909.08000011</c:v>
                </c:pt>
                <c:pt idx="1">
                  <c:v>22606222.580000132</c:v>
                </c:pt>
                <c:pt idx="2">
                  <c:v>23168829.83000011</c:v>
                </c:pt>
                <c:pt idx="3">
                  <c:v>23910885.665000133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C7-4A3A-83F9-FB3DDAE9F8C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55038160"/>
        <c:axId val="1955045648"/>
      </c:barChart>
      <c:catAx>
        <c:axId val="19550381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Scenario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45648"/>
        <c:crosses val="autoZero"/>
        <c:auto val="1"/>
        <c:lblAlgn val="ctr"/>
        <c:lblOffset val="100"/>
        <c:noMultiLvlLbl val="0"/>
      </c:catAx>
      <c:valAx>
        <c:axId val="1955045648"/>
        <c:scaling>
          <c:orientation val="minMax"/>
          <c:max val="25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5038160"/>
        <c:crosses val="autoZero"/>
        <c:crossBetween val="between"/>
        <c:majorUnit val="1000000"/>
        <c:minorUnit val="1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Comparison of Revenue Cost and Profit for Strategy 3 to Baseline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Model!$C$10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(Model!$C$12,Model!$C$16,Model!$C$18)</c:f>
              <c:numCache>
                <c:formatCode>_("$"* #,##0.00_);_("$"* \(#,##0.00\);_("$"* "-"??_);_(@_)</c:formatCode>
                <c:ptCount val="3"/>
                <c:pt idx="0">
                  <c:v>52830207</c:v>
                </c:pt>
                <c:pt idx="1">
                  <c:v>30320297.91999989</c:v>
                </c:pt>
                <c:pt idx="2">
                  <c:v>22509909.08000011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E6-4237-A2CC-1E7AE816E43F}"/>
            </c:ext>
          </c:extLst>
        </c:ser>
        <c:ser>
          <c:idx val="1"/>
          <c:order val="1"/>
          <c:tx>
            <c:strRef>
              <c:f>Model!$F$10</c:f>
              <c:strCache>
                <c:ptCount val="1"/>
                <c:pt idx="0">
                  <c:v>Strategy 3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(Model!$B$12,Model!$B$16,Model!$B$18)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Gross Profit</c:v>
                </c:pt>
              </c:strCache>
            </c:strRef>
          </c:cat>
          <c:val>
            <c:numRef>
              <c:f>(Model!$F$12,Model!$F$16,Model!$F$18)</c:f>
              <c:numCache>
                <c:formatCode>_("$"* #,##0.00_);_("$"* \(#,##0.00\);_("$"* "-"??_);_(@_)</c:formatCode>
                <c:ptCount val="3"/>
                <c:pt idx="0">
                  <c:v>53440286.5</c:v>
                </c:pt>
                <c:pt idx="1">
                  <c:v>29529400.834999867</c:v>
                </c:pt>
                <c:pt idx="2">
                  <c:v>23910885.665000133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E6-4237-A2CC-1E7AE816E43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00122911"/>
        <c:axId val="900125407"/>
      </c:barChart>
      <c:catAx>
        <c:axId val="9001229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Metric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0125407"/>
        <c:crosses val="autoZero"/>
        <c:auto val="1"/>
        <c:lblAlgn val="ctr"/>
        <c:lblOffset val="100"/>
        <c:noMultiLvlLbl val="0"/>
      </c:catAx>
      <c:valAx>
        <c:axId val="900125407"/>
        <c:scaling>
          <c:orientation val="minMax"/>
          <c:min val="1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Dollar Amount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0122911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media/image3.jpeg>
</file>

<file path=ppt/media/image4.jp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EEFAB-9E2B-AFD0-EBC3-0DD2BAF3C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434600-8515-95DF-8EBB-75064011C9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0061B-C914-9C25-BFF1-7AB81996A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A89FB-347B-5C2F-D6A3-248238670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ED443-EE8C-83C8-77F2-0E3AC4768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48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4400-A864-1886-595D-83321BA45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665A22-43D2-DC91-EE7A-4F4B517D4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E58F8-6613-6D57-C49D-7AB408B3B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501D9-E083-BAD9-BAC8-8C6BC6E95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83C90-A8CC-1E6B-2BFF-3A938DAA9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59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337BF7-34E5-EA46-065B-EA1C32FAC8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00C8F3-8C00-5FC7-7F59-B34CFD5F2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40F93-5C80-5DA1-689D-03124DB80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CB4A9-009D-3531-5E06-2CDD24CEC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9333D-D96A-1B29-1279-71FDE057E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70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2395-B04E-9BAB-70FB-1ABAD1C92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FC9A0-6E54-0519-0855-AEC6D535D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E0E6C-E809-4DA7-C71A-83E9F7648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71FDF-1F3C-401A-1ADD-74951AA88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74A41-B1B7-238F-B640-A16B6C49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60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12223-2784-B467-1489-725690DC2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F2E3F8-FF26-DBC0-20DB-9C5A23571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8BF3C-3A8B-17D4-1949-C8365EEB2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258A7-E49A-0643-6386-3E68467D0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70D52-E619-1F75-AFBD-9C9BD576D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4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782F-2D85-7F94-C242-01B8160A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FFC79-EF05-5251-FF9A-FF24C25486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ECC3D-CE81-B7EB-795A-9B9FE7F7C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99FF57-FFB6-3490-F869-0851728F6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ABCF98-458B-46E5-E83C-B637E767B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67F11-D0B6-4E6F-4636-89F1BE33E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91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53801-B83B-5580-73E0-B5A648881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FE3B3-9373-DBA1-EE4D-E60722974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ECE99-67B6-0923-8611-86D3039F9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FB7E61-92B7-4380-1C79-C95BE3A22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7B17D5-4E96-2A67-B3FD-C02E428EC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F9006C-3660-71F9-CAE8-33C1896D0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CADA9-D26B-D637-7C64-E2BF7DA28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5839BA-10D2-0917-E26C-143D64EC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8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9B747-1DBF-2BE3-16A2-DF3604C0D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63231F-A3A8-E1A8-E087-D124C04BA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2BB9E1-CD73-7294-EE8F-37F3F3E51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3C92A-C90F-4F74-6DFB-1CDAE0935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39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7261D9-E51D-470B-0932-26ECEFFC9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1971DC-6FDC-B84D-0484-FDE11D63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496DD-8B07-7536-CAF2-DE24FBE4B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38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A44F-5D6B-A534-BE5D-7E4F3C94F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02D05-DE53-8F48-DB13-E0EBC523F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F8C034-6C1B-0365-EB03-00624CD75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78C63-8CE2-98F7-B343-D6DB1B1E4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F3923-EA4A-4BD7-49B4-8DA53C0C0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E0D9B-C175-51D1-EA52-FCBB5EBE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8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5768B-4E53-EF8B-45D9-DAEB9051F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088996-7D3E-51EB-8125-B80B861E7A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1DD696-9EF2-C587-E477-F8396484C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9D10D-C249-4B49-EA73-15C85E173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673A4-FF69-9FEB-EF84-ED851084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2D8FA-226A-FF9E-3C98-2944D229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410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D12570-4853-C9EE-7C08-5B2B9CD2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8B095-52C5-47D0-CF87-39C57BF36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68F02-E911-75E8-2A87-1A2D346AE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0E8FB-1170-469D-B198-45FA41C59D23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EBCEA-5763-2E65-63AD-58FBF4B6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797CCC-48C6-DC33-9CDA-176EEB84C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346CD-2E42-48B1-9F99-F0F1083268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6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Rectangle 1042">
            <a:extLst>
              <a:ext uri="{FF2B5EF4-FFF2-40B4-BE49-F238E27FC236}">
                <a16:creationId xmlns:a16="http://schemas.microsoft.com/office/drawing/2014/main" id="{4CD203B6-9D34-4C55-9CF4-916D7971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8" name="Picture 4" descr="The logo for Lariat, a fictional rent-a-car company.">
            <a:extLst>
              <a:ext uri="{FF2B5EF4-FFF2-40B4-BE49-F238E27FC236}">
                <a16:creationId xmlns:a16="http://schemas.microsoft.com/office/drawing/2014/main" id="{EDC696AE-9834-AC23-B724-81100BD136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9" r="12227" b="1"/>
          <a:stretch/>
        </p:blipFill>
        <p:spPr bwMode="auto">
          <a:xfrm>
            <a:off x="318346" y="243608"/>
            <a:ext cx="6883389" cy="416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dashboard of a car">
            <a:extLst>
              <a:ext uri="{FF2B5EF4-FFF2-40B4-BE49-F238E27FC236}">
                <a16:creationId xmlns:a16="http://schemas.microsoft.com/office/drawing/2014/main" id="{1A6ACBDF-DD5A-0CC5-D247-1C0786C433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91" r="3" b="3"/>
          <a:stretch/>
        </p:blipFill>
        <p:spPr>
          <a:xfrm>
            <a:off x="7499230" y="-2"/>
            <a:ext cx="4689052" cy="2228757"/>
          </a:xfrm>
          <a:prstGeom prst="rect">
            <a:avLst/>
          </a:prstGeom>
        </p:spPr>
      </p:pic>
      <p:pic>
        <p:nvPicPr>
          <p:cNvPr id="18" name="Picture 17" descr="Close-up of car exhaust tail pipe">
            <a:extLst>
              <a:ext uri="{FF2B5EF4-FFF2-40B4-BE49-F238E27FC236}">
                <a16:creationId xmlns:a16="http://schemas.microsoft.com/office/drawing/2014/main" id="{53DC4711-9150-909D-01FA-DDD0FA0783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42" r="-3" b="1707"/>
          <a:stretch/>
        </p:blipFill>
        <p:spPr>
          <a:xfrm>
            <a:off x="7499338" y="2324139"/>
            <a:ext cx="4682932" cy="2133380"/>
          </a:xfrm>
          <a:prstGeom prst="rect">
            <a:avLst/>
          </a:prstGeom>
        </p:spPr>
      </p:pic>
      <p:pic>
        <p:nvPicPr>
          <p:cNvPr id="16" name="Picture 15" descr="Orange beetle car headlight">
            <a:extLst>
              <a:ext uri="{FF2B5EF4-FFF2-40B4-BE49-F238E27FC236}">
                <a16:creationId xmlns:a16="http://schemas.microsoft.com/office/drawing/2014/main" id="{5E03BDFB-786B-F727-9951-C13BD0CCBB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8" r="3" b="20350"/>
          <a:stretch/>
        </p:blipFill>
        <p:spPr>
          <a:xfrm>
            <a:off x="-3717" y="4566250"/>
            <a:ext cx="4627475" cy="2291750"/>
          </a:xfrm>
          <a:prstGeom prst="rect">
            <a:avLst/>
          </a:prstGeom>
        </p:spPr>
      </p:pic>
      <p:pic>
        <p:nvPicPr>
          <p:cNvPr id="15" name="Picture 14" descr="Long exposure of lights">
            <a:extLst>
              <a:ext uri="{FF2B5EF4-FFF2-40B4-BE49-F238E27FC236}">
                <a16:creationId xmlns:a16="http://schemas.microsoft.com/office/drawing/2014/main" id="{A7D8AF13-4CE2-A070-F797-BD99FDF0E9D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70" r="1" b="9422"/>
          <a:stretch/>
        </p:blipFill>
        <p:spPr>
          <a:xfrm>
            <a:off x="4713920" y="4566250"/>
            <a:ext cx="7462341" cy="229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51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0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B4F8C2-B618-C40A-6274-9651BEAC1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55472"/>
              </p:ext>
            </p:extLst>
          </p:nvPr>
        </p:nvGraphicFramePr>
        <p:xfrm>
          <a:off x="838200" y="642938"/>
          <a:ext cx="5221287" cy="4079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83129">
                  <a:extLst>
                    <a:ext uri="{9D8B030D-6E8A-4147-A177-3AD203B41FA5}">
                      <a16:colId xmlns:a16="http://schemas.microsoft.com/office/drawing/2014/main" val="3774871728"/>
                    </a:ext>
                  </a:extLst>
                </a:gridCol>
                <a:gridCol w="3138158">
                  <a:extLst>
                    <a:ext uri="{9D8B030D-6E8A-4147-A177-3AD203B41FA5}">
                      <a16:colId xmlns:a16="http://schemas.microsoft.com/office/drawing/2014/main" val="3091087490"/>
                    </a:ext>
                  </a:extLst>
                </a:gridCol>
              </a:tblGrid>
              <a:tr h="10199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Percentage Change: Profit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75912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Strategy 1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0.4%</a:t>
                      </a: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00945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Strategy 2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1.2%</a:t>
                      </a: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3327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Strategy 3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6.2%</a:t>
                      </a:r>
                    </a:p>
                  </a:txBody>
                  <a:tcPr marL="8825" marR="8825" marT="88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667304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B9FED02-110E-7054-4159-975AA6F7AA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7223790"/>
              </p:ext>
            </p:extLst>
          </p:nvPr>
        </p:nvGraphicFramePr>
        <p:xfrm>
          <a:off x="6130925" y="642938"/>
          <a:ext cx="5221288" cy="407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4DE2A59-9A10-3EC8-D896-49D89683B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>
            <a:normAutofit/>
          </a:bodyPr>
          <a:lstStyle/>
          <a:p>
            <a:r>
              <a:rPr lang="en-US" dirty="0"/>
              <a:t>Gross Profit Comparison</a:t>
            </a:r>
          </a:p>
        </p:txBody>
      </p:sp>
    </p:spTree>
    <p:extLst>
      <p:ext uri="{BB962C8B-B14F-4D97-AF65-F5344CB8AC3E}">
        <p14:creationId xmlns:p14="http://schemas.microsoft.com/office/powerpoint/2010/main" val="1776945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D730AAC-8520-39E7-F854-B57DBF5248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0810547"/>
              </p:ext>
            </p:extLst>
          </p:nvPr>
        </p:nvGraphicFramePr>
        <p:xfrm>
          <a:off x="880885" y="1191670"/>
          <a:ext cx="3902263" cy="385481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7089">
                  <a:extLst>
                    <a:ext uri="{9D8B030D-6E8A-4147-A177-3AD203B41FA5}">
                      <a16:colId xmlns:a16="http://schemas.microsoft.com/office/drawing/2014/main" val="3774871728"/>
                    </a:ext>
                  </a:extLst>
                </a:gridCol>
                <a:gridCol w="2345174">
                  <a:extLst>
                    <a:ext uri="{9D8B030D-6E8A-4147-A177-3AD203B41FA5}">
                      <a16:colId xmlns:a16="http://schemas.microsoft.com/office/drawing/2014/main" val="3091087490"/>
                    </a:ext>
                  </a:extLst>
                </a:gridCol>
              </a:tblGrid>
              <a:tr h="96370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Strategy 3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75912"/>
                  </a:ext>
                </a:extLst>
              </a:tr>
              <a:tr h="9637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Revenue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1.2%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00945"/>
                  </a:ext>
                </a:extLst>
              </a:tr>
              <a:tr h="9637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Cost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-2.6%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3327"/>
                  </a:ext>
                </a:extLst>
              </a:tr>
              <a:tr h="96370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Gross Profit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6.2%</a:t>
                      </a:r>
                    </a:p>
                  </a:txBody>
                  <a:tcPr marL="7433" marR="7433" marT="743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667304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EFCDAB6-906D-22AD-F256-DDDD308798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071126"/>
              </p:ext>
            </p:extLst>
          </p:nvPr>
        </p:nvGraphicFramePr>
        <p:xfrm>
          <a:off x="5592887" y="1123583"/>
          <a:ext cx="5791200" cy="3851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269F2951-F66B-52EE-9261-D4DE7833C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Recommendation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BFB69-BDC4-1572-F5F9-0B5F2F73D97E}"/>
              </a:ext>
            </a:extLst>
          </p:cNvPr>
          <p:cNvSpPr txBox="1"/>
          <p:nvPr/>
        </p:nvSpPr>
        <p:spPr>
          <a:xfrm>
            <a:off x="574910" y="319771"/>
            <a:ext cx="50179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STRATEGY 3: Meets all business objectives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Increases revenue and decreases costs.</a:t>
            </a:r>
          </a:p>
        </p:txBody>
      </p:sp>
    </p:spTree>
    <p:extLst>
      <p:ext uri="{BB962C8B-B14F-4D97-AF65-F5344CB8AC3E}">
        <p14:creationId xmlns:p14="http://schemas.microsoft.com/office/powerpoint/2010/main" val="2534995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Many question marks on black background">
            <a:extLst>
              <a:ext uri="{FF2B5EF4-FFF2-40B4-BE49-F238E27FC236}">
                <a16:creationId xmlns:a16="http://schemas.microsoft.com/office/drawing/2014/main" id="{0B82378E-D9C9-3940-7420-4111486AC6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95" r="2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C24C4A-7836-C8E2-BAD0-3533746F4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Questions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1815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B3042-B4F4-60ED-5F1C-E57E2707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Agenda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072C-8AF4-9DD7-E8A1-2F258926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1700"/>
              <a:t>Goals</a:t>
            </a:r>
          </a:p>
          <a:p>
            <a:r>
              <a:rPr lang="en-US" sz="1700"/>
              <a:t>Baseline</a:t>
            </a:r>
          </a:p>
          <a:p>
            <a:r>
              <a:rPr lang="en-US" sz="1700"/>
              <a:t>Strategy 1</a:t>
            </a:r>
          </a:p>
          <a:p>
            <a:r>
              <a:rPr lang="en-US" sz="1700"/>
              <a:t>Strategy 2</a:t>
            </a:r>
          </a:p>
          <a:p>
            <a:r>
              <a:rPr lang="en-US" sz="1700"/>
              <a:t>Strategy 3</a:t>
            </a:r>
          </a:p>
          <a:p>
            <a:r>
              <a:rPr lang="en-US" sz="1700"/>
              <a:t>Revenue Comparison</a:t>
            </a:r>
          </a:p>
          <a:p>
            <a:r>
              <a:rPr lang="en-US" sz="1700"/>
              <a:t>Cost Comparison</a:t>
            </a:r>
          </a:p>
          <a:p>
            <a:r>
              <a:rPr lang="en-US" sz="1700"/>
              <a:t>Gross Profit Comparison</a:t>
            </a:r>
          </a:p>
          <a:p>
            <a:r>
              <a:rPr lang="en-US" sz="1700"/>
              <a:t>Recommendation</a:t>
            </a:r>
          </a:p>
          <a:p>
            <a:r>
              <a:rPr lang="en-US" sz="1700"/>
              <a:t>Questions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375007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E2A59-9A10-3EC8-D896-49D89683B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Goals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A736E-42B9-958D-4ADD-66F916779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Minimize costs</a:t>
            </a:r>
          </a:p>
          <a:p>
            <a:r>
              <a:rPr lang="en-US" sz="2200" dirty="0"/>
              <a:t>Maximize revenue</a:t>
            </a:r>
          </a:p>
        </p:txBody>
      </p:sp>
    </p:spTree>
    <p:extLst>
      <p:ext uri="{BB962C8B-B14F-4D97-AF65-F5344CB8AC3E}">
        <p14:creationId xmlns:p14="http://schemas.microsoft.com/office/powerpoint/2010/main" val="1736983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6152AB-DB4E-43E1-BE8B-9E2B5DE4C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74329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729038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51D55-3D24-E78C-CC2C-5D65513F1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347730"/>
            <a:ext cx="10168128" cy="2052034"/>
          </a:xfrm>
        </p:spPr>
        <p:txBody>
          <a:bodyPr>
            <a:normAutofit/>
          </a:bodyPr>
          <a:lstStyle/>
          <a:p>
            <a:r>
              <a:rPr lang="en-US" sz="4800"/>
              <a:t>Baseline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101050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5D92A9-4B1C-79A7-BB8C-1E6C1E9CE3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166178"/>
              </p:ext>
            </p:extLst>
          </p:nvPr>
        </p:nvGraphicFramePr>
        <p:xfrm>
          <a:off x="1407226" y="3445197"/>
          <a:ext cx="9584811" cy="2335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9230">
                  <a:extLst>
                    <a:ext uri="{9D8B030D-6E8A-4147-A177-3AD203B41FA5}">
                      <a16:colId xmlns:a16="http://schemas.microsoft.com/office/drawing/2014/main" val="2261614006"/>
                    </a:ext>
                  </a:extLst>
                </a:gridCol>
                <a:gridCol w="5315581">
                  <a:extLst>
                    <a:ext uri="{9D8B030D-6E8A-4147-A177-3AD203B41FA5}">
                      <a16:colId xmlns:a16="http://schemas.microsoft.com/office/drawing/2014/main" val="335229087"/>
                    </a:ext>
                  </a:extLst>
                </a:gridCol>
              </a:tblGrid>
              <a:tr h="583946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 Baseline</a:t>
                      </a:r>
                      <a:endParaRPr lang="en-US" sz="3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Baseline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10715741"/>
                  </a:ext>
                </a:extLst>
              </a:tr>
              <a:tr h="5839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Total Revenue</a:t>
                      </a:r>
                      <a:endParaRPr lang="en-US" sz="3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 $  52,830,207.00 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extLst>
                  <a:ext uri="{0D108BD9-81ED-4DB2-BD59-A6C34878D82A}">
                    <a16:rowId xmlns:a16="http://schemas.microsoft.com/office/drawing/2014/main" val="3042671308"/>
                  </a:ext>
                </a:extLst>
              </a:tr>
              <a:tr h="5839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Total Cost</a:t>
                      </a:r>
                      <a:endParaRPr lang="en-US" sz="3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 $  30,320,297.92 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extLst>
                  <a:ext uri="{0D108BD9-81ED-4DB2-BD59-A6C34878D82A}">
                    <a16:rowId xmlns:a16="http://schemas.microsoft.com/office/drawing/2014/main" val="1276834392"/>
                  </a:ext>
                </a:extLst>
              </a:tr>
              <a:tr h="5839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Gross Profit</a:t>
                      </a:r>
                      <a:endParaRPr lang="en-US" sz="33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3300" u="none" strike="noStrike">
                          <a:effectLst/>
                        </a:rPr>
                        <a:t> $  22,509,909.08 </a:t>
                      </a:r>
                      <a:endParaRPr lang="en-US" sz="3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970" marR="13970" marT="13970" marB="0" anchor="ctr"/>
                </a:tc>
                <a:extLst>
                  <a:ext uri="{0D108BD9-81ED-4DB2-BD59-A6C34878D82A}">
                    <a16:rowId xmlns:a16="http://schemas.microsoft.com/office/drawing/2014/main" val="8664231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8635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B3042-B4F4-60ED-5F1C-E57E2707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/>
              <a:t>Strategy 1: Remove Unprofitable Cars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072C-8AF4-9DD7-E8A1-2F258926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 Unprofitable cars ar</a:t>
            </a:r>
            <a:r>
              <a:rPr lang="en-US" sz="1700" dirty="0">
                <a:latin typeface="Calibri" panose="020F0502020204030204" pitchFamily="34" charset="0"/>
              </a:rPr>
              <a:t>e costing Lariat </a:t>
            </a:r>
            <a:r>
              <a:rPr lang="en-US" sz="17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$(96,313.50)</a:t>
            </a:r>
            <a:r>
              <a:rPr lang="en-US" sz="1700" dirty="0">
                <a:solidFill>
                  <a:srgbClr val="FF0000"/>
                </a:solidFill>
              </a:rPr>
              <a:t> </a:t>
            </a:r>
          </a:p>
          <a:p>
            <a:endParaRPr lang="en-US" sz="1700" dirty="0"/>
          </a:p>
          <a:p>
            <a:r>
              <a:rPr lang="en-US" sz="1700" dirty="0"/>
              <a:t>Outcomes:</a:t>
            </a:r>
          </a:p>
          <a:p>
            <a:pPr lvl="1"/>
            <a:r>
              <a:rPr lang="en-US" sz="1700" dirty="0"/>
              <a:t>Decreases Revenue</a:t>
            </a:r>
          </a:p>
          <a:p>
            <a:pPr lvl="1"/>
            <a:r>
              <a:rPr lang="en-US" sz="1700" dirty="0"/>
              <a:t>Decreases Cost</a:t>
            </a:r>
          </a:p>
          <a:p>
            <a:pPr lvl="1"/>
            <a:r>
              <a:rPr lang="en-US" sz="1700" dirty="0"/>
              <a:t>Increases Profit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6A6A8E1-AF11-34FE-7D06-2A3FDEAA62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2392994"/>
              </p:ext>
            </p:extLst>
          </p:nvPr>
        </p:nvGraphicFramePr>
        <p:xfrm>
          <a:off x="5120640" y="630936"/>
          <a:ext cx="6656832" cy="5495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62153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B3042-B4F4-60ED-5F1C-E57E2707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 dirty="0"/>
              <a:t>Strategy 2: Add Renault Cars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072C-8AF4-9DD7-E8A1-2F258926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Renault has the highest average profit of all car makes in the Lariat fleet - </a:t>
            </a:r>
            <a:r>
              <a:rPr lang="en-US" sz="17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</a:rPr>
              <a:t>$7,857.57</a:t>
            </a:r>
          </a:p>
          <a:p>
            <a:endParaRPr lang="en-US" sz="1700" b="0" i="0" u="none" strike="noStrike" dirty="0">
              <a:effectLst/>
              <a:latin typeface="Calibri" panose="020F0502020204030204" pitchFamily="34" charset="0"/>
            </a:endParaRPr>
          </a:p>
          <a:p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Outcomes: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Increases Revenue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Increases Cost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Increases Profit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7BC4EC5-2BF5-2D39-9EA0-D318213A4A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277225"/>
              </p:ext>
            </p:extLst>
          </p:nvPr>
        </p:nvGraphicFramePr>
        <p:xfrm>
          <a:off x="5156842" y="627929"/>
          <a:ext cx="6196958" cy="5495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4246B5-15BF-2EDD-87B4-F4E37394FED7}"/>
              </a:ext>
            </a:extLst>
          </p:cNvPr>
          <p:cNvSpPr txBox="1"/>
          <p:nvPr/>
        </p:nvSpPr>
        <p:spPr>
          <a:xfrm>
            <a:off x="6523501" y="6091571"/>
            <a:ext cx="34636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ighlight>
                  <a:srgbClr val="FFFF00"/>
                </a:highlight>
              </a:rPr>
              <a:t>All slides pertaining to this strategy assume 50 cars. </a:t>
            </a:r>
          </a:p>
        </p:txBody>
      </p:sp>
    </p:spTree>
    <p:extLst>
      <p:ext uri="{BB962C8B-B14F-4D97-AF65-F5344CB8AC3E}">
        <p14:creationId xmlns:p14="http://schemas.microsoft.com/office/powerpoint/2010/main" val="3980021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B3042-B4F4-60ED-5F1C-E57E2707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Strategy 3: Replace Unprofitable Cars with Renault Cars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072C-8AF4-9DD7-E8A1-2F2589267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Outcomes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Increase Revenue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Decrease Cost</a:t>
            </a:r>
          </a:p>
          <a:p>
            <a:pPr lvl="1"/>
            <a:r>
              <a:rPr lang="en-US" sz="1700" b="0" i="0" u="none" strike="noStrike" dirty="0">
                <a:effectLst/>
                <a:latin typeface="Calibri" panose="020F0502020204030204" pitchFamily="34" charset="0"/>
              </a:rPr>
              <a:t>Increase Profit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29EEDCE-68A5-CCB2-7D99-F96883C9B4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0709369"/>
              </p:ext>
            </p:extLst>
          </p:nvPr>
        </p:nvGraphicFramePr>
        <p:xfrm>
          <a:off x="5156843" y="681038"/>
          <a:ext cx="6196956" cy="5495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66266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5D1B03C-F92B-3A15-CBA4-B157358305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382510"/>
              </p:ext>
            </p:extLst>
          </p:nvPr>
        </p:nvGraphicFramePr>
        <p:xfrm>
          <a:off x="838200" y="642938"/>
          <a:ext cx="3587749" cy="407987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433833">
                  <a:extLst>
                    <a:ext uri="{9D8B030D-6E8A-4147-A177-3AD203B41FA5}">
                      <a16:colId xmlns:a16="http://schemas.microsoft.com/office/drawing/2014/main" val="3774871728"/>
                    </a:ext>
                  </a:extLst>
                </a:gridCol>
                <a:gridCol w="2153916">
                  <a:extLst>
                    <a:ext uri="{9D8B030D-6E8A-4147-A177-3AD203B41FA5}">
                      <a16:colId xmlns:a16="http://schemas.microsoft.com/office/drawing/2014/main" val="3091087490"/>
                    </a:ext>
                  </a:extLst>
                </a:gridCol>
              </a:tblGrid>
              <a:tr h="10199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500" u="none" strike="noStrike">
                          <a:effectLst/>
                        </a:rPr>
                        <a:t>Percentage Change: Revenue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75912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Strategy 1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-1.4%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00945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Strategy 2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0.5%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3327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Strategy 3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1.2%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23" marR="6023" marT="602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667304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E2664F2-1F26-4512-ACB4-566B017919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0211154"/>
              </p:ext>
            </p:extLst>
          </p:nvPr>
        </p:nvGraphicFramePr>
        <p:xfrm>
          <a:off x="4497388" y="642938"/>
          <a:ext cx="6854825" cy="407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4DE2A59-9A10-3EC8-D896-49D89683B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Revenue Comparison</a:t>
            </a:r>
          </a:p>
        </p:txBody>
      </p:sp>
    </p:spTree>
    <p:extLst>
      <p:ext uri="{BB962C8B-B14F-4D97-AF65-F5344CB8AC3E}">
        <p14:creationId xmlns:p14="http://schemas.microsoft.com/office/powerpoint/2010/main" val="674898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66D3F2-B9DE-07D6-D65D-9A8FA69821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8629768"/>
              </p:ext>
            </p:extLst>
          </p:nvPr>
        </p:nvGraphicFramePr>
        <p:xfrm>
          <a:off x="838200" y="642938"/>
          <a:ext cx="4240212" cy="4079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1711">
                  <a:extLst>
                    <a:ext uri="{9D8B030D-6E8A-4147-A177-3AD203B41FA5}">
                      <a16:colId xmlns:a16="http://schemas.microsoft.com/office/drawing/2014/main" val="3774871728"/>
                    </a:ext>
                  </a:extLst>
                </a:gridCol>
                <a:gridCol w="2548501">
                  <a:extLst>
                    <a:ext uri="{9D8B030D-6E8A-4147-A177-3AD203B41FA5}">
                      <a16:colId xmlns:a16="http://schemas.microsoft.com/office/drawing/2014/main" val="3091087490"/>
                    </a:ext>
                  </a:extLst>
                </a:gridCol>
              </a:tblGrid>
              <a:tr h="1019968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700" u="none" strike="noStrike">
                          <a:effectLst/>
                        </a:rPr>
                        <a:t>Percentage Change: Cost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75912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u="none" strike="noStrike">
                          <a:effectLst/>
                        </a:rPr>
                        <a:t>Strategy 1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-2.8%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00945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u="none" strike="noStrike">
                          <a:effectLst/>
                        </a:rPr>
                        <a:t>Strategy 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.04%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293327"/>
                  </a:ext>
                </a:extLst>
              </a:tr>
              <a:tr h="10199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u="none" strike="noStrike">
                          <a:effectLst/>
                        </a:rPr>
                        <a:t>Strategy 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-2.6%</a:t>
                      </a:r>
                    </a:p>
                  </a:txBody>
                  <a:tcPr marL="7167" marR="7167" marT="71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2667304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DABD8F3-C84A-4B06-B5A4-111DB80A94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9703456"/>
              </p:ext>
            </p:extLst>
          </p:nvPr>
        </p:nvGraphicFramePr>
        <p:xfrm>
          <a:off x="5149850" y="642938"/>
          <a:ext cx="6203950" cy="407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47B3042-B4F4-60ED-5F1C-E57E2707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>
            <a:normAutofit/>
          </a:bodyPr>
          <a:lstStyle/>
          <a:p>
            <a:r>
              <a:rPr lang="en-US" dirty="0"/>
              <a:t>Cost Comparison</a:t>
            </a:r>
          </a:p>
        </p:txBody>
      </p:sp>
    </p:spTree>
    <p:extLst>
      <p:ext uri="{BB962C8B-B14F-4D97-AF65-F5344CB8AC3E}">
        <p14:creationId xmlns:p14="http://schemas.microsoft.com/office/powerpoint/2010/main" val="2022577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1453</TotalTime>
  <Words>281</Words>
  <Application>Microsoft Office PowerPoint</Application>
  <PresentationFormat>Widescreen</PresentationFormat>
  <Paragraphs>98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Agenda</vt:lpstr>
      <vt:lpstr>Goals</vt:lpstr>
      <vt:lpstr>Baseline</vt:lpstr>
      <vt:lpstr>Strategy 1: Remove Unprofitable Cars</vt:lpstr>
      <vt:lpstr>Strategy 2: Add Renault Cars</vt:lpstr>
      <vt:lpstr>Strategy 3: Replace Unprofitable Cars with Renault Cars</vt:lpstr>
      <vt:lpstr>Revenue Comparison</vt:lpstr>
      <vt:lpstr>Cost Comparison</vt:lpstr>
      <vt:lpstr>Gross Profit Comparison</vt:lpstr>
      <vt:lpstr>Recommendation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Allison Lawrence</dc:creator>
  <cp:lastModifiedBy>Allison Lawrence</cp:lastModifiedBy>
  <cp:revision>12</cp:revision>
  <dcterms:created xsi:type="dcterms:W3CDTF">2023-02-07T15:07:24Z</dcterms:created>
  <dcterms:modified xsi:type="dcterms:W3CDTF">2023-02-11T00:13:26Z</dcterms:modified>
</cp:coreProperties>
</file>

<file path=docProps/thumbnail.jpeg>
</file>